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strument Sans Medium" panose="020B0604020202020204" charset="0"/>
      <p:regular r:id="rId17"/>
    </p:embeddedFont>
    <p:embeddedFont>
      <p:font typeface="Inter" panose="020B0604020202020204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2142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sv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Проект сети офиса «TechSolutions»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 по созданию современной, надежной и масштабируемой сетевой инфраструктуры для нового офиса компании «TechSolutions» в Москве.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7903" y="464820"/>
            <a:ext cx="6608802" cy="528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Сетевое оборудование филиала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6077903" y="1499949"/>
            <a:ext cx="7960995" cy="1250275"/>
          </a:xfrm>
          <a:prstGeom prst="roundRect">
            <a:avLst>
              <a:gd name="adj" fmla="val 8776"/>
            </a:avLst>
          </a:prstGeom>
          <a:solidFill>
            <a:srgbClr val="242429"/>
          </a:solidFill>
          <a:ln/>
        </p:spPr>
      </p:sp>
      <p:sp>
        <p:nvSpPr>
          <p:cNvPr id="5" name="Shape 2"/>
          <p:cNvSpPr/>
          <p:nvPr/>
        </p:nvSpPr>
        <p:spPr>
          <a:xfrm>
            <a:off x="6077903" y="1477089"/>
            <a:ext cx="7960995" cy="91440"/>
          </a:xfrm>
          <a:prstGeom prst="roundRect">
            <a:avLst>
              <a:gd name="adj" fmla="val 27727"/>
            </a:avLst>
          </a:prstGeom>
          <a:solidFill>
            <a:srgbClr val="FDC4C4"/>
          </a:solidFill>
          <a:ln/>
        </p:spPr>
      </p:sp>
      <p:sp>
        <p:nvSpPr>
          <p:cNvPr id="6" name="Shape 3"/>
          <p:cNvSpPr/>
          <p:nvPr/>
        </p:nvSpPr>
        <p:spPr>
          <a:xfrm>
            <a:off x="9804916" y="1246465"/>
            <a:ext cx="506968" cy="506968"/>
          </a:xfrm>
          <a:prstGeom prst="roundRect">
            <a:avLst>
              <a:gd name="adj" fmla="val 180366"/>
            </a:avLst>
          </a:prstGeom>
          <a:solidFill>
            <a:srgbClr val="FDC4C4"/>
          </a:solidFill>
          <a:ln/>
        </p:spPr>
      </p:sp>
      <p:sp>
        <p:nvSpPr>
          <p:cNvPr id="7" name="Text 4"/>
          <p:cNvSpPr/>
          <p:nvPr/>
        </p:nvSpPr>
        <p:spPr>
          <a:xfrm>
            <a:off x="9956959" y="1373148"/>
            <a:ext cx="202763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269712" y="1922502"/>
            <a:ext cx="2251115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Коммутаторы доступа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269712" y="2287905"/>
            <a:ext cx="757737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 × 48-портовых PoE+ коммутатора для всех подключений.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6077903" y="3172658"/>
            <a:ext cx="7960995" cy="1250275"/>
          </a:xfrm>
          <a:prstGeom prst="roundRect">
            <a:avLst>
              <a:gd name="adj" fmla="val 8776"/>
            </a:avLst>
          </a:prstGeom>
          <a:solidFill>
            <a:srgbClr val="242429"/>
          </a:solidFill>
          <a:ln/>
        </p:spPr>
      </p:sp>
      <p:sp>
        <p:nvSpPr>
          <p:cNvPr id="11" name="Shape 8"/>
          <p:cNvSpPr/>
          <p:nvPr/>
        </p:nvSpPr>
        <p:spPr>
          <a:xfrm>
            <a:off x="6077903" y="3149798"/>
            <a:ext cx="7960995" cy="91440"/>
          </a:xfrm>
          <a:prstGeom prst="roundRect">
            <a:avLst>
              <a:gd name="adj" fmla="val 27727"/>
            </a:avLst>
          </a:prstGeom>
          <a:solidFill>
            <a:srgbClr val="FDC4C4"/>
          </a:solidFill>
          <a:ln/>
        </p:spPr>
      </p:sp>
      <p:sp>
        <p:nvSpPr>
          <p:cNvPr id="12" name="Shape 9"/>
          <p:cNvSpPr/>
          <p:nvPr/>
        </p:nvSpPr>
        <p:spPr>
          <a:xfrm>
            <a:off x="9804916" y="2919174"/>
            <a:ext cx="506968" cy="506968"/>
          </a:xfrm>
          <a:prstGeom prst="roundRect">
            <a:avLst>
              <a:gd name="adj" fmla="val 180366"/>
            </a:avLst>
          </a:prstGeom>
          <a:solidFill>
            <a:srgbClr val="FDC4C4"/>
          </a:solidFill>
          <a:ln/>
        </p:spPr>
      </p:sp>
      <p:sp>
        <p:nvSpPr>
          <p:cNvPr id="13" name="Text 10"/>
          <p:cNvSpPr/>
          <p:nvPr/>
        </p:nvSpPr>
        <p:spPr>
          <a:xfrm>
            <a:off x="9956959" y="3045857"/>
            <a:ext cx="202763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6269712" y="3595211"/>
            <a:ext cx="2112764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Ядро/Агрегация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6269712" y="3960614"/>
            <a:ext cx="757737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× L3 Core/Aggregation Switch для маршрутизации и ACL.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6077903" y="4845368"/>
            <a:ext cx="7960995" cy="1250275"/>
          </a:xfrm>
          <a:prstGeom prst="roundRect">
            <a:avLst>
              <a:gd name="adj" fmla="val 8776"/>
            </a:avLst>
          </a:prstGeom>
          <a:solidFill>
            <a:srgbClr val="242429"/>
          </a:solidFill>
          <a:ln/>
        </p:spPr>
      </p:sp>
      <p:sp>
        <p:nvSpPr>
          <p:cNvPr id="17" name="Shape 14"/>
          <p:cNvSpPr/>
          <p:nvPr/>
        </p:nvSpPr>
        <p:spPr>
          <a:xfrm>
            <a:off x="6077903" y="4822508"/>
            <a:ext cx="7960995" cy="91440"/>
          </a:xfrm>
          <a:prstGeom prst="roundRect">
            <a:avLst>
              <a:gd name="adj" fmla="val 27727"/>
            </a:avLst>
          </a:prstGeom>
          <a:solidFill>
            <a:srgbClr val="FDC4C4"/>
          </a:solidFill>
          <a:ln/>
        </p:spPr>
      </p:sp>
      <p:sp>
        <p:nvSpPr>
          <p:cNvPr id="18" name="Shape 15"/>
          <p:cNvSpPr/>
          <p:nvPr/>
        </p:nvSpPr>
        <p:spPr>
          <a:xfrm>
            <a:off x="9804916" y="4591883"/>
            <a:ext cx="506968" cy="506968"/>
          </a:xfrm>
          <a:prstGeom prst="roundRect">
            <a:avLst>
              <a:gd name="adj" fmla="val 180366"/>
            </a:avLst>
          </a:prstGeom>
          <a:solidFill>
            <a:srgbClr val="FDC4C4"/>
          </a:solidFill>
          <a:ln/>
        </p:spPr>
      </p:sp>
      <p:sp>
        <p:nvSpPr>
          <p:cNvPr id="19" name="Text 16"/>
          <p:cNvSpPr/>
          <p:nvPr/>
        </p:nvSpPr>
        <p:spPr>
          <a:xfrm>
            <a:off x="9956959" y="4718566"/>
            <a:ext cx="202763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6269712" y="5267920"/>
            <a:ext cx="2516029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Маршрутизатор/Firewall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6269712" y="5633323"/>
            <a:ext cx="757737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1–2U устройство с пропускной способностью ≥ 4–6 Гбит/с, VPN, IDS/IPS.</a:t>
            </a:r>
            <a:endParaRPr lang="en-US" sz="1300" dirty="0"/>
          </a:p>
        </p:txBody>
      </p:sp>
      <p:sp>
        <p:nvSpPr>
          <p:cNvPr id="22" name="Shape 19"/>
          <p:cNvSpPr/>
          <p:nvPr/>
        </p:nvSpPr>
        <p:spPr>
          <a:xfrm>
            <a:off x="6077903" y="6518077"/>
            <a:ext cx="7960995" cy="1250275"/>
          </a:xfrm>
          <a:prstGeom prst="roundRect">
            <a:avLst>
              <a:gd name="adj" fmla="val 8776"/>
            </a:avLst>
          </a:prstGeom>
          <a:solidFill>
            <a:srgbClr val="242429"/>
          </a:solidFill>
          <a:ln/>
        </p:spPr>
      </p:sp>
      <p:sp>
        <p:nvSpPr>
          <p:cNvPr id="23" name="Shape 20"/>
          <p:cNvSpPr/>
          <p:nvPr/>
        </p:nvSpPr>
        <p:spPr>
          <a:xfrm>
            <a:off x="6077903" y="6495217"/>
            <a:ext cx="7960995" cy="91440"/>
          </a:xfrm>
          <a:prstGeom prst="roundRect">
            <a:avLst>
              <a:gd name="adj" fmla="val 27727"/>
            </a:avLst>
          </a:prstGeom>
          <a:solidFill>
            <a:srgbClr val="FDC4C4"/>
          </a:solidFill>
          <a:ln/>
        </p:spPr>
      </p:sp>
      <p:sp>
        <p:nvSpPr>
          <p:cNvPr id="24" name="Shape 21"/>
          <p:cNvSpPr/>
          <p:nvPr/>
        </p:nvSpPr>
        <p:spPr>
          <a:xfrm>
            <a:off x="9804916" y="6264593"/>
            <a:ext cx="506968" cy="506968"/>
          </a:xfrm>
          <a:prstGeom prst="roundRect">
            <a:avLst>
              <a:gd name="adj" fmla="val 180366"/>
            </a:avLst>
          </a:prstGeom>
          <a:solidFill>
            <a:srgbClr val="FDC4C4"/>
          </a:solidFill>
          <a:ln/>
        </p:spPr>
      </p:sp>
      <p:sp>
        <p:nvSpPr>
          <p:cNvPr id="25" name="Text 22"/>
          <p:cNvSpPr/>
          <p:nvPr/>
        </p:nvSpPr>
        <p:spPr>
          <a:xfrm>
            <a:off x="9956959" y="6391275"/>
            <a:ext cx="202763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550" dirty="0"/>
          </a:p>
        </p:txBody>
      </p:sp>
      <p:sp>
        <p:nvSpPr>
          <p:cNvPr id="26" name="Text 23"/>
          <p:cNvSpPr/>
          <p:nvPr/>
        </p:nvSpPr>
        <p:spPr>
          <a:xfrm>
            <a:off x="6269712" y="6940629"/>
            <a:ext cx="2112764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Wi-Fi</a:t>
            </a:r>
            <a:endParaRPr lang="en-US" sz="1650" dirty="0"/>
          </a:p>
        </p:txBody>
      </p:sp>
      <p:sp>
        <p:nvSpPr>
          <p:cNvPr id="27" name="Text 24"/>
          <p:cNvSpPr/>
          <p:nvPr/>
        </p:nvSpPr>
        <p:spPr>
          <a:xfrm>
            <a:off x="6269712" y="7306032"/>
            <a:ext cx="757737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Точки доступа 802.11ax (Wi-Fi 6) с облачным управлением.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1640" y="604361"/>
            <a:ext cx="6738223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Объект и его особенности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1640" y="1584365"/>
            <a:ext cx="7660719" cy="1266587"/>
          </a:xfrm>
          <a:prstGeom prst="roundRect">
            <a:avLst>
              <a:gd name="adj" fmla="val 8663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18780" y="1584365"/>
            <a:ext cx="91440" cy="1266587"/>
          </a:xfrm>
          <a:prstGeom prst="roundRect">
            <a:avLst>
              <a:gd name="adj" fmla="val 34763"/>
            </a:avLst>
          </a:prstGeom>
          <a:solidFill>
            <a:srgbClr val="FDC4C4"/>
          </a:solidFill>
          <a:ln/>
        </p:spPr>
      </p:sp>
      <p:sp>
        <p:nvSpPr>
          <p:cNvPr id="6" name="Text 3"/>
          <p:cNvSpPr/>
          <p:nvPr/>
        </p:nvSpPr>
        <p:spPr>
          <a:xfrm>
            <a:off x="1044892" y="1819037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Адрес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044892" y="2277189"/>
            <a:ext cx="7122795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г. Москва, ул. Ленина, д. 12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1640" y="3062764"/>
            <a:ext cx="7660719" cy="1266587"/>
          </a:xfrm>
          <a:prstGeom prst="roundRect">
            <a:avLst>
              <a:gd name="adj" fmla="val 8663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18780" y="3062764"/>
            <a:ext cx="91440" cy="1266587"/>
          </a:xfrm>
          <a:prstGeom prst="roundRect">
            <a:avLst>
              <a:gd name="adj" fmla="val 34763"/>
            </a:avLst>
          </a:prstGeom>
          <a:solidFill>
            <a:srgbClr val="FDC4C4"/>
          </a:solidFill>
          <a:ln/>
        </p:spPr>
      </p:sp>
      <p:sp>
        <p:nvSpPr>
          <p:cNvPr id="10" name="Text 7"/>
          <p:cNvSpPr/>
          <p:nvPr/>
        </p:nvSpPr>
        <p:spPr>
          <a:xfrm>
            <a:off x="1044892" y="3297436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Этажность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044892" y="3755588"/>
            <a:ext cx="7122795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 этажа, общая площадь 1800 м²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41640" y="4541163"/>
            <a:ext cx="7660719" cy="1266587"/>
          </a:xfrm>
          <a:prstGeom prst="roundRect">
            <a:avLst>
              <a:gd name="adj" fmla="val 8663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18780" y="4541163"/>
            <a:ext cx="91440" cy="1266587"/>
          </a:xfrm>
          <a:prstGeom prst="roundRect">
            <a:avLst>
              <a:gd name="adj" fmla="val 34763"/>
            </a:avLst>
          </a:prstGeom>
          <a:solidFill>
            <a:srgbClr val="FDC4C4"/>
          </a:solidFill>
          <a:ln/>
        </p:spPr>
      </p:sp>
      <p:sp>
        <p:nvSpPr>
          <p:cNvPr id="14" name="Text 11"/>
          <p:cNvSpPr/>
          <p:nvPr/>
        </p:nvSpPr>
        <p:spPr>
          <a:xfrm>
            <a:off x="1044892" y="4775835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Сотрудники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44892" y="5233988"/>
            <a:ext cx="7122795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150 человек, до 30 посетителей в день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741640" y="6019562"/>
            <a:ext cx="7660719" cy="1605677"/>
          </a:xfrm>
          <a:prstGeom prst="roundRect">
            <a:avLst>
              <a:gd name="adj" fmla="val 6834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718780" y="6019562"/>
            <a:ext cx="91440" cy="1605677"/>
          </a:xfrm>
          <a:prstGeom prst="roundRect">
            <a:avLst>
              <a:gd name="adj" fmla="val 34763"/>
            </a:avLst>
          </a:prstGeom>
          <a:solidFill>
            <a:srgbClr val="FDC4C4"/>
          </a:solidFill>
          <a:ln/>
        </p:spPr>
      </p:sp>
      <p:sp>
        <p:nvSpPr>
          <p:cNvPr id="18" name="Text 15"/>
          <p:cNvSpPr/>
          <p:nvPr/>
        </p:nvSpPr>
        <p:spPr>
          <a:xfrm>
            <a:off x="1044892" y="6254234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Особенности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044892" y="6712387"/>
            <a:ext cx="7122795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Несколько переговорных, серверная на 1 этаже, зоны отдыха на 2 и 3 этажах.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813" y="617458"/>
            <a:ext cx="6950512" cy="701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Схема помещений: 1 этаж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85813" y="1857851"/>
            <a:ext cx="7616190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Ресепшн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5813" y="2295644"/>
            <a:ext cx="7616190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 переговорные комнаты (на 8 и 12 человек)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5813" y="2733437"/>
            <a:ext cx="7616190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Серверная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5813" y="3171230"/>
            <a:ext cx="7616190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Кабинет руководителей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85813" y="3609023"/>
            <a:ext cx="7616190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Зона для посетителей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7310" y="1908334"/>
            <a:ext cx="4894898" cy="4894897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85813" y="7308294"/>
            <a:ext cx="13058775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 первом этаже расположены ключевые зоны для приема гостей и административного управления.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9945" y="400645"/>
            <a:ext cx="5386030" cy="455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Схема помещений: 2 и 3 этажи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509945" y="1219914"/>
            <a:ext cx="1821299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 этаж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509945" y="1593175"/>
            <a:ext cx="523089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Открытый офис (50 рабочих мест)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09945" y="1877258"/>
            <a:ext cx="523089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 переговорные комнаты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09945" y="2161342"/>
            <a:ext cx="523089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Кухня/столовая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09945" y="2445425"/>
            <a:ext cx="523089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Зона отдыха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09945" y="2824163"/>
            <a:ext cx="1821299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 этаж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509945" y="3197423"/>
            <a:ext cx="523089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Открытый офис (70 рабочих мест)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509945" y="3481507"/>
            <a:ext cx="523089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 переговорные комнаты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509945" y="3765590"/>
            <a:ext cx="523089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 кабинетов отдела маркетинга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509945" y="4049673"/>
            <a:ext cx="523089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Зона отдыха</a:t>
            </a:r>
            <a:endParaRPr lang="en-US" sz="110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977" y="1238131"/>
            <a:ext cx="8024098" cy="8024098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509945" y="9589889"/>
            <a:ext cx="13610511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Верхние этажи предназначены для рабочих зон, переговорных и зон отдыха сотрудников.</a:t>
            </a:r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3065" y="560308"/>
            <a:ext cx="7717869" cy="1273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Расчет пользователей и трафика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3065" y="2240875"/>
            <a:ext cx="2402800" cy="672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90</a:t>
            </a:r>
            <a:endParaRPr lang="en-US" sz="5250" dirty="0"/>
          </a:p>
        </p:txBody>
      </p:sp>
      <p:sp>
        <p:nvSpPr>
          <p:cNvPr id="5" name="Text 2"/>
          <p:cNvSpPr/>
          <p:nvPr/>
        </p:nvSpPr>
        <p:spPr>
          <a:xfrm>
            <a:off x="713065" y="3167777"/>
            <a:ext cx="240280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Проводная сеть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13065" y="3608189"/>
            <a:ext cx="2402800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Сотрудников (60%)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370540" y="2240875"/>
            <a:ext cx="2402800" cy="672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60</a:t>
            </a:r>
            <a:endParaRPr lang="en-US" sz="5250" dirty="0"/>
          </a:p>
        </p:txBody>
      </p:sp>
      <p:sp>
        <p:nvSpPr>
          <p:cNvPr id="8" name="Text 5"/>
          <p:cNvSpPr/>
          <p:nvPr/>
        </p:nvSpPr>
        <p:spPr>
          <a:xfrm>
            <a:off x="3370540" y="3167777"/>
            <a:ext cx="240280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Wi-Fi сеть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3370540" y="3608189"/>
            <a:ext cx="2402800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Сотрудников (40%)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028015" y="2240875"/>
            <a:ext cx="2402800" cy="672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4.5 Гбит/с</a:t>
            </a:r>
            <a:endParaRPr lang="en-US" sz="5250" dirty="0"/>
          </a:p>
        </p:txBody>
      </p:sp>
      <p:sp>
        <p:nvSpPr>
          <p:cNvPr id="11" name="Text 8"/>
          <p:cNvSpPr/>
          <p:nvPr/>
        </p:nvSpPr>
        <p:spPr>
          <a:xfrm>
            <a:off x="6028015" y="3167777"/>
            <a:ext cx="240280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Трафик (провод)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028015" y="3608189"/>
            <a:ext cx="2402800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90 пользователей по 50 Мбит/с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3370540" y="4769168"/>
            <a:ext cx="2402800" cy="672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1.2 Гбит/с</a:t>
            </a:r>
            <a:endParaRPr lang="en-US" sz="5250" dirty="0"/>
          </a:p>
        </p:txBody>
      </p:sp>
      <p:sp>
        <p:nvSpPr>
          <p:cNvPr id="14" name="Text 11"/>
          <p:cNvSpPr/>
          <p:nvPr/>
        </p:nvSpPr>
        <p:spPr>
          <a:xfrm>
            <a:off x="3370540" y="5696069"/>
            <a:ext cx="240280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Трафик (Wi-Fi)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3370540" y="6136481"/>
            <a:ext cx="2402800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60 пользователей по 20 Мбит/с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13065" y="7017425"/>
            <a:ext cx="7717869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Общий трафик сети составит 5,7 Гбит/с, что требует мощного оборудования.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01021"/>
            <a:ext cx="59597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Расчет оборудования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77677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Wi-Fi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342888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 точки доступа (3 рабочих + 1 резервная)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23398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Средняя нагрузка: 25 пользователей на точку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277677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Кабельная сеть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4856321" y="342888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 коммутатора на 48 портов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423398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Центральный коммутатор ядра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503908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Роутер ≥6 Гбит/с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54812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Межсетевой экран (Firewall)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628638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VPN шлюз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015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384" y="3418999"/>
            <a:ext cx="6436995" cy="700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Построение схемы сети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4384" y="4455438"/>
            <a:ext cx="13061633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Схема сети включает физическое размещение оборудования и логическую структуру VLAN для эффективного управления трафиком.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84384" y="5424488"/>
            <a:ext cx="6418778" cy="2187654"/>
          </a:xfrm>
          <a:prstGeom prst="roundRect">
            <a:avLst>
              <a:gd name="adj" fmla="val 1537"/>
            </a:avLst>
          </a:prstGeom>
          <a:solidFill>
            <a:srgbClr val="434348"/>
          </a:solidFill>
          <a:ln/>
        </p:spPr>
      </p:sp>
      <p:sp>
        <p:nvSpPr>
          <p:cNvPr id="6" name="Shape 3"/>
          <p:cNvSpPr/>
          <p:nvPr/>
        </p:nvSpPr>
        <p:spPr>
          <a:xfrm>
            <a:off x="1008459" y="5648563"/>
            <a:ext cx="672346" cy="672346"/>
          </a:xfrm>
          <a:prstGeom prst="roundRect">
            <a:avLst>
              <a:gd name="adj" fmla="val 13598780"/>
            </a:avLst>
          </a:prstGeom>
          <a:solidFill>
            <a:srgbClr val="FDC4C4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3363" y="5833348"/>
            <a:ext cx="302538" cy="30253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08459" y="6544985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Физическая схема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08459" y="7029569"/>
            <a:ext cx="5970627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Размещение оборудования в стойках и по этажам.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7238" y="5424488"/>
            <a:ext cx="6418778" cy="2187654"/>
          </a:xfrm>
          <a:prstGeom prst="roundRect">
            <a:avLst>
              <a:gd name="adj" fmla="val 1537"/>
            </a:avLst>
          </a:prstGeom>
          <a:solidFill>
            <a:srgbClr val="434348"/>
          </a:solidFill>
          <a:ln/>
        </p:spPr>
      </p:sp>
      <p:sp>
        <p:nvSpPr>
          <p:cNvPr id="11" name="Shape 7"/>
          <p:cNvSpPr/>
          <p:nvPr/>
        </p:nvSpPr>
        <p:spPr>
          <a:xfrm>
            <a:off x="7651313" y="5648563"/>
            <a:ext cx="672346" cy="672346"/>
          </a:xfrm>
          <a:prstGeom prst="roundRect">
            <a:avLst>
              <a:gd name="adj" fmla="val 13598780"/>
            </a:avLst>
          </a:prstGeom>
          <a:solidFill>
            <a:srgbClr val="FDC4C4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36218" y="5833348"/>
            <a:ext cx="302538" cy="30253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651313" y="6544985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Логическая схема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651313" y="7029569"/>
            <a:ext cx="5970627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VLAN, IP-адресация и маршрутизация.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661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3375065"/>
            <a:ext cx="11857792" cy="691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Масштабирование и подключение филиала</a:t>
            </a:r>
            <a:endParaRPr lang="en-US" sz="4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502" y="4398407"/>
            <a:ext cx="4360426" cy="88511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95720" y="5504736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VPN-туннель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95720" y="5983129"/>
            <a:ext cx="3917990" cy="1416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Безопасное соединение между головным офисом и филиалом с пропускной способностью ≥1 Гбит/с.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4928" y="4398407"/>
            <a:ext cx="4360426" cy="88511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6146" y="5504736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VLAN-разделение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5356146" y="5983129"/>
            <a:ext cx="3917990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Изоляция отделов (HR, бухгалтерия, маркетинг) для повышения безопасности.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5353" y="4398407"/>
            <a:ext cx="4360426" cy="88511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572" y="5504736"/>
            <a:ext cx="3917990" cy="6912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Централизованное управление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9716572" y="6328767"/>
            <a:ext cx="3917990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Единая точка контроля и безопасности через Core Switch для всей сети.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3768" y="490061"/>
            <a:ext cx="4577358" cy="556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Проект сети филиала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3768" y="1492329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Объект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623768" y="1948815"/>
            <a:ext cx="647402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г. Москва, ул. Садовая, д. 25, 1 этаж, 400 м²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23768" y="2412087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Сотрудники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23768" y="2868573"/>
            <a:ext cx="647402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30 человек, до 10 посетителей в день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23768" y="3331845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Особенности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23768" y="3788331"/>
            <a:ext cx="647402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Переговорная комната, IT-зона, мини-серверная, кухня-зона отдыха.</a:t>
            </a:r>
            <a:endParaRPr lang="en-US" sz="14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0228" y="1514713"/>
            <a:ext cx="6474023" cy="6474023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623768" y="8389739"/>
            <a:ext cx="1338286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Филиал имеет компактную структуру, требующую оптимизированного сетевого решения.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483</Words>
  <Application>Microsoft Office PowerPoint</Application>
  <PresentationFormat>Произвольный</PresentationFormat>
  <Paragraphs>98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Calibri</vt:lpstr>
      <vt:lpstr>Inter</vt:lpstr>
      <vt:lpstr>Arial</vt:lpstr>
      <vt:lpstr>Instrument Sans Medium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Toguzov Alexander</cp:lastModifiedBy>
  <cp:revision>1</cp:revision>
  <dcterms:created xsi:type="dcterms:W3CDTF">2025-12-18T15:59:35Z</dcterms:created>
  <dcterms:modified xsi:type="dcterms:W3CDTF">2025-12-18T16:00:15Z</dcterms:modified>
</cp:coreProperties>
</file>